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56" r:id="rId3"/>
    <p:sldId id="257" r:id="rId4"/>
    <p:sldId id="258" r:id="rId5"/>
    <p:sldId id="259" r:id="rId6"/>
  </p:sldIdLst>
  <p:sldSz cx="18288000" cy="10287000"/>
  <p:notesSz cx="6858000" cy="9144000"/>
  <p:embeddedFontLst>
    <p:embeddedFont>
      <p:font typeface="Calibri" panose="020F0502020204030204" pitchFamily="34" charset="0"/>
      <p:regular r:id="rId7"/>
      <p:bold r:id="rId8"/>
      <p:italic r:id="rId9"/>
      <p:boldItalic r:id="rId10"/>
    </p:embeddedFont>
    <p:embeddedFont>
      <p:font typeface="Poppins" panose="020B0604020202020204" charset="0"/>
      <p:regular r:id="rId11"/>
    </p:embeddedFont>
    <p:embeddedFont>
      <p:font typeface="Poppins Bold" panose="020B0604020202020204"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14"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py of San Antonio Higher Education Landscape">
            <a:hlinkClick r:id="" action="ppaction://media"/>
            <a:extLst>
              <a:ext uri="{FF2B5EF4-FFF2-40B4-BE49-F238E27FC236}">
                <a16:creationId xmlns:a16="http://schemas.microsoft.com/office/drawing/2014/main" id="{D77823F7-82BE-4828-BED0-018B26ECBB4D}"/>
              </a:ext>
            </a:extLst>
          </p:cNvPr>
          <p:cNvPicPr>
            <a:picLocks noChangeAspect="1"/>
          </p:cNvPicPr>
          <p:nvPr>
            <a:videoFile r:link="rId1"/>
            <p:extLst>
              <p:ext uri="{DAA4B4D4-6D71-4841-9C94-3DE7FCFB9230}">
                <p14:media xmlns:p14="http://schemas.microsoft.com/office/powerpoint/2010/main" r:embed="rId2">
                  <p14:trim st="558" end="537"/>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4059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933361" y="941485"/>
            <a:ext cx="3393618" cy="3466629"/>
            <a:chOff x="0" y="0"/>
            <a:chExt cx="4524823" cy="4622171"/>
          </a:xfrm>
        </p:grpSpPr>
        <p:pic>
          <p:nvPicPr>
            <p:cNvPr id="4" name="Picture 4"/>
            <p:cNvPicPr>
              <a:picLocks noChangeAspect="1"/>
            </p:cNvPicPr>
            <p:nvPr/>
          </p:nvPicPr>
          <p:blipFill>
            <a:blip r:embed="rId2"/>
            <a:srcRect l="17389" r="17389"/>
            <a:stretch>
              <a:fillRect/>
            </a:stretch>
          </p:blipFill>
          <p:spPr>
            <a:xfrm>
              <a:off x="0" y="0"/>
              <a:ext cx="4524823" cy="4622171"/>
            </a:xfrm>
            <a:prstGeom prst="rect">
              <a:avLst/>
            </a:prstGeom>
          </p:spPr>
        </p:pic>
      </p:grpSp>
      <p:grpSp>
        <p:nvGrpSpPr>
          <p:cNvPr id="5" name="Group 5"/>
          <p:cNvGrpSpPr/>
          <p:nvPr/>
        </p:nvGrpSpPr>
        <p:grpSpPr>
          <a:xfrm>
            <a:off x="9933361" y="4799103"/>
            <a:ext cx="3393618" cy="3466629"/>
            <a:chOff x="0" y="0"/>
            <a:chExt cx="4524823" cy="4622171"/>
          </a:xfrm>
        </p:grpSpPr>
        <p:pic>
          <p:nvPicPr>
            <p:cNvPr id="6" name="Picture 6"/>
            <p:cNvPicPr>
              <a:picLocks noChangeAspect="1"/>
            </p:cNvPicPr>
            <p:nvPr/>
          </p:nvPicPr>
          <p:blipFill>
            <a:blip r:embed="rId3"/>
            <a:srcRect l="13289" r="13289"/>
            <a:stretch>
              <a:fillRect/>
            </a:stretch>
          </p:blipFill>
          <p:spPr>
            <a:xfrm>
              <a:off x="0" y="0"/>
              <a:ext cx="4524823" cy="4622171"/>
            </a:xfrm>
            <a:prstGeom prst="rect">
              <a:avLst/>
            </a:prstGeom>
          </p:spPr>
        </p:pic>
      </p:grpSp>
      <p:grpSp>
        <p:nvGrpSpPr>
          <p:cNvPr id="7" name="Group 7"/>
          <p:cNvGrpSpPr/>
          <p:nvPr/>
        </p:nvGrpSpPr>
        <p:grpSpPr>
          <a:xfrm>
            <a:off x="13625176" y="1950012"/>
            <a:ext cx="3393618" cy="3466629"/>
            <a:chOff x="0" y="0"/>
            <a:chExt cx="4524823" cy="4622171"/>
          </a:xfrm>
        </p:grpSpPr>
        <p:pic>
          <p:nvPicPr>
            <p:cNvPr id="8" name="Picture 8"/>
            <p:cNvPicPr>
              <a:picLocks noChangeAspect="1"/>
            </p:cNvPicPr>
            <p:nvPr/>
          </p:nvPicPr>
          <p:blipFill>
            <a:blip r:embed="rId4"/>
            <a:srcRect l="13350" r="13350"/>
            <a:stretch>
              <a:fillRect/>
            </a:stretch>
          </p:blipFill>
          <p:spPr>
            <a:xfrm>
              <a:off x="0" y="0"/>
              <a:ext cx="4524823" cy="4622171"/>
            </a:xfrm>
            <a:prstGeom prst="rect">
              <a:avLst/>
            </a:prstGeom>
          </p:spPr>
        </p:pic>
      </p:grpSp>
      <p:grpSp>
        <p:nvGrpSpPr>
          <p:cNvPr id="9" name="Group 9"/>
          <p:cNvGrpSpPr/>
          <p:nvPr/>
        </p:nvGrpSpPr>
        <p:grpSpPr>
          <a:xfrm>
            <a:off x="13697569" y="5906933"/>
            <a:ext cx="3393618" cy="3466629"/>
            <a:chOff x="0" y="0"/>
            <a:chExt cx="4524823" cy="4622171"/>
          </a:xfrm>
        </p:grpSpPr>
        <p:pic>
          <p:nvPicPr>
            <p:cNvPr id="10" name="Picture 10"/>
            <p:cNvPicPr>
              <a:picLocks noChangeAspect="1"/>
            </p:cNvPicPr>
            <p:nvPr/>
          </p:nvPicPr>
          <p:blipFill>
            <a:blip r:embed="rId5"/>
            <a:srcRect l="17327" r="17327"/>
            <a:stretch>
              <a:fillRect/>
            </a:stretch>
          </p:blipFill>
          <p:spPr>
            <a:xfrm>
              <a:off x="0" y="0"/>
              <a:ext cx="4524823" cy="4622171"/>
            </a:xfrm>
            <a:prstGeom prst="rect">
              <a:avLst/>
            </a:prstGeom>
          </p:spPr>
        </p:pic>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36188" y="7881424"/>
            <a:ext cx="7275781" cy="1664335"/>
          </a:xfrm>
          <a:prstGeom prst="rect">
            <a:avLst/>
          </a:prstGeom>
        </p:spPr>
      </p:pic>
      <p:pic>
        <p:nvPicPr>
          <p:cNvPr id="13" name="Picture 13"/>
          <p:cNvPicPr>
            <a:picLocks noChangeAspect="1"/>
          </p:cNvPicPr>
          <p:nvPr/>
        </p:nvPicPr>
        <p:blipFill>
          <a:blip r:embed="rId8"/>
          <a:srcRect/>
          <a:stretch>
            <a:fillRect/>
          </a:stretch>
        </p:blipFill>
        <p:spPr>
          <a:xfrm>
            <a:off x="14935200" y="913438"/>
            <a:ext cx="906713" cy="935463"/>
          </a:xfrm>
          <a:prstGeom prst="rect">
            <a:avLst/>
          </a:prstGeom>
        </p:spPr>
      </p:pic>
      <p:sp>
        <p:nvSpPr>
          <p:cNvPr id="14" name="TextBox 14"/>
          <p:cNvSpPr txBox="1"/>
          <p:nvPr/>
        </p:nvSpPr>
        <p:spPr>
          <a:xfrm>
            <a:off x="1665564" y="4351135"/>
            <a:ext cx="3242939" cy="1111885"/>
          </a:xfrm>
          <a:prstGeom prst="rect">
            <a:avLst/>
          </a:prstGeom>
        </p:spPr>
        <p:txBody>
          <a:bodyPr lIns="0" tIns="0" rIns="0" bIns="0" rtlCol="0" anchor="t">
            <a:spAutoFit/>
          </a:bodyPr>
          <a:lstStyle/>
          <a:p>
            <a:pPr>
              <a:lnSpc>
                <a:spcPts val="2239"/>
              </a:lnSpc>
              <a:spcBef>
                <a:spcPct val="0"/>
              </a:spcBef>
            </a:pPr>
            <a:r>
              <a:rPr lang="en-US" sz="1599">
                <a:solidFill>
                  <a:srgbClr val="000002"/>
                </a:solidFill>
                <a:latin typeface="Poppins"/>
              </a:rPr>
              <a:t>San Antonio is the only Texas city with universities from both the University of Texas and the Texas A&amp;M systems.</a:t>
            </a:r>
          </a:p>
        </p:txBody>
      </p:sp>
      <p:sp>
        <p:nvSpPr>
          <p:cNvPr id="15" name="TextBox 15"/>
          <p:cNvSpPr txBox="1"/>
          <p:nvPr/>
        </p:nvSpPr>
        <p:spPr>
          <a:xfrm>
            <a:off x="1631179" y="3230359"/>
            <a:ext cx="2965684" cy="625476"/>
          </a:xfrm>
          <a:prstGeom prst="rect">
            <a:avLst/>
          </a:prstGeom>
        </p:spPr>
        <p:txBody>
          <a:bodyPr lIns="0" tIns="0" rIns="0" bIns="0" rtlCol="0" anchor="t">
            <a:spAutoFit/>
          </a:bodyPr>
          <a:lstStyle/>
          <a:p>
            <a:pPr>
              <a:lnSpc>
                <a:spcPts val="4899"/>
              </a:lnSpc>
              <a:spcBef>
                <a:spcPct val="0"/>
              </a:spcBef>
            </a:pPr>
            <a:r>
              <a:rPr lang="en-US" sz="3499">
                <a:solidFill>
                  <a:srgbClr val="8A0903"/>
                </a:solidFill>
                <a:latin typeface="Poppins Bold"/>
              </a:rPr>
              <a:t>01</a:t>
            </a:r>
          </a:p>
        </p:txBody>
      </p:sp>
      <p:sp>
        <p:nvSpPr>
          <p:cNvPr id="16" name="TextBox 16"/>
          <p:cNvSpPr txBox="1"/>
          <p:nvPr/>
        </p:nvSpPr>
        <p:spPr>
          <a:xfrm>
            <a:off x="5699078" y="5095875"/>
            <a:ext cx="3215214" cy="1961755"/>
          </a:xfrm>
          <a:prstGeom prst="rect">
            <a:avLst/>
          </a:prstGeom>
        </p:spPr>
        <p:txBody>
          <a:bodyPr lIns="0" tIns="0" rIns="0" bIns="0" rtlCol="0" anchor="t">
            <a:spAutoFit/>
          </a:bodyPr>
          <a:lstStyle/>
          <a:p>
            <a:pPr>
              <a:lnSpc>
                <a:spcPts val="2239"/>
              </a:lnSpc>
            </a:pPr>
            <a:r>
              <a:rPr lang="en-US" sz="1599" dirty="0">
                <a:solidFill>
                  <a:srgbClr val="000002"/>
                </a:solidFill>
                <a:latin typeface="Poppins"/>
              </a:rPr>
              <a:t>Home to the largest defense medical center and one of the largest concentrations of military bases in the U.S. at Joint Base San Antonio-Fort Sam Houston.</a:t>
            </a:r>
          </a:p>
          <a:p>
            <a:pPr>
              <a:lnSpc>
                <a:spcPts val="2239"/>
              </a:lnSpc>
              <a:spcBef>
                <a:spcPct val="0"/>
              </a:spcBef>
            </a:pPr>
            <a:endParaRPr lang="en-US" sz="1599" dirty="0">
              <a:solidFill>
                <a:srgbClr val="000002"/>
              </a:solidFill>
              <a:latin typeface="Poppins"/>
            </a:endParaRPr>
          </a:p>
        </p:txBody>
      </p:sp>
      <p:sp>
        <p:nvSpPr>
          <p:cNvPr id="17" name="TextBox 17"/>
          <p:cNvSpPr txBox="1"/>
          <p:nvPr/>
        </p:nvSpPr>
        <p:spPr>
          <a:xfrm>
            <a:off x="5699078" y="3926163"/>
            <a:ext cx="2965684" cy="625476"/>
          </a:xfrm>
          <a:prstGeom prst="rect">
            <a:avLst/>
          </a:prstGeom>
        </p:spPr>
        <p:txBody>
          <a:bodyPr lIns="0" tIns="0" rIns="0" bIns="0" rtlCol="0" anchor="t">
            <a:spAutoFit/>
          </a:bodyPr>
          <a:lstStyle/>
          <a:p>
            <a:pPr>
              <a:lnSpc>
                <a:spcPts val="4899"/>
              </a:lnSpc>
              <a:spcBef>
                <a:spcPct val="0"/>
              </a:spcBef>
            </a:pPr>
            <a:r>
              <a:rPr lang="en-US" sz="3499">
                <a:solidFill>
                  <a:srgbClr val="8A0903"/>
                </a:solidFill>
                <a:latin typeface="Poppins Bold"/>
              </a:rPr>
              <a:t>02</a:t>
            </a:r>
          </a:p>
        </p:txBody>
      </p:sp>
      <p:sp>
        <p:nvSpPr>
          <p:cNvPr id="18" name="TextBox 18"/>
          <p:cNvSpPr txBox="1"/>
          <p:nvPr/>
        </p:nvSpPr>
        <p:spPr>
          <a:xfrm>
            <a:off x="1665564" y="7312013"/>
            <a:ext cx="3242939" cy="1397498"/>
          </a:xfrm>
          <a:prstGeom prst="rect">
            <a:avLst/>
          </a:prstGeom>
        </p:spPr>
        <p:txBody>
          <a:bodyPr lIns="0" tIns="0" rIns="0" bIns="0" rtlCol="0" anchor="t">
            <a:spAutoFit/>
          </a:bodyPr>
          <a:lstStyle/>
          <a:p>
            <a:pPr>
              <a:lnSpc>
                <a:spcPts val="2239"/>
              </a:lnSpc>
            </a:pPr>
            <a:r>
              <a:rPr lang="en-US" sz="1599" dirty="0">
                <a:solidFill>
                  <a:srgbClr val="000002"/>
                </a:solidFill>
                <a:latin typeface="Poppins"/>
              </a:rPr>
              <a:t>Diverse population and cultural </a:t>
            </a:r>
            <a:r>
              <a:rPr lang="en-US" sz="1599">
                <a:solidFill>
                  <a:srgbClr val="000002"/>
                </a:solidFill>
                <a:latin typeface="Poppins"/>
              </a:rPr>
              <a:t>influences include </a:t>
            </a:r>
            <a:r>
              <a:rPr lang="en-US" sz="1599" dirty="0">
                <a:solidFill>
                  <a:srgbClr val="000002"/>
                </a:solidFill>
                <a:latin typeface="Poppins"/>
              </a:rPr>
              <a:t>Indigenous, Mexican, Tejano, German, Irish, Czech, Slovak, Indian, and more. </a:t>
            </a:r>
          </a:p>
          <a:p>
            <a:pPr>
              <a:lnSpc>
                <a:spcPts val="2239"/>
              </a:lnSpc>
              <a:spcBef>
                <a:spcPct val="0"/>
              </a:spcBef>
            </a:pPr>
            <a:endParaRPr lang="en-US" sz="1599" dirty="0">
              <a:solidFill>
                <a:srgbClr val="000002"/>
              </a:solidFill>
              <a:latin typeface="Poppins"/>
            </a:endParaRPr>
          </a:p>
        </p:txBody>
      </p:sp>
      <p:sp>
        <p:nvSpPr>
          <p:cNvPr id="19" name="TextBox 19"/>
          <p:cNvSpPr txBox="1"/>
          <p:nvPr/>
        </p:nvSpPr>
        <p:spPr>
          <a:xfrm>
            <a:off x="1665564" y="6172054"/>
            <a:ext cx="2965684" cy="625476"/>
          </a:xfrm>
          <a:prstGeom prst="rect">
            <a:avLst/>
          </a:prstGeom>
        </p:spPr>
        <p:txBody>
          <a:bodyPr lIns="0" tIns="0" rIns="0" bIns="0" rtlCol="0" anchor="t">
            <a:spAutoFit/>
          </a:bodyPr>
          <a:lstStyle/>
          <a:p>
            <a:pPr>
              <a:lnSpc>
                <a:spcPts val="4899"/>
              </a:lnSpc>
              <a:spcBef>
                <a:spcPct val="0"/>
              </a:spcBef>
            </a:pPr>
            <a:r>
              <a:rPr lang="en-US" sz="3499">
                <a:solidFill>
                  <a:srgbClr val="8A0903"/>
                </a:solidFill>
                <a:latin typeface="Poppins Bold"/>
              </a:rPr>
              <a:t>03</a:t>
            </a:r>
          </a:p>
        </p:txBody>
      </p:sp>
      <p:sp>
        <p:nvSpPr>
          <p:cNvPr id="20" name="TextBox 20"/>
          <p:cNvSpPr txBox="1"/>
          <p:nvPr/>
        </p:nvSpPr>
        <p:spPr>
          <a:xfrm>
            <a:off x="5699078" y="8438705"/>
            <a:ext cx="3215214" cy="1111885"/>
          </a:xfrm>
          <a:prstGeom prst="rect">
            <a:avLst/>
          </a:prstGeom>
        </p:spPr>
        <p:txBody>
          <a:bodyPr lIns="0" tIns="0" rIns="0" bIns="0" rtlCol="0" anchor="t">
            <a:spAutoFit/>
          </a:bodyPr>
          <a:lstStyle/>
          <a:p>
            <a:pPr>
              <a:lnSpc>
                <a:spcPts val="2239"/>
              </a:lnSpc>
              <a:spcBef>
                <a:spcPct val="0"/>
              </a:spcBef>
            </a:pPr>
            <a:r>
              <a:rPr lang="en-US" sz="1599" dirty="0">
                <a:solidFill>
                  <a:srgbClr val="000002"/>
                </a:solidFill>
                <a:latin typeface="Poppins"/>
              </a:rPr>
              <a:t>Major industries include Bioscience, Technology, Cyber Security, Aerospace, Financial Services, and Manufacturing.</a:t>
            </a:r>
          </a:p>
        </p:txBody>
      </p:sp>
      <p:sp>
        <p:nvSpPr>
          <p:cNvPr id="21" name="TextBox 21"/>
          <p:cNvSpPr txBox="1"/>
          <p:nvPr/>
        </p:nvSpPr>
        <p:spPr>
          <a:xfrm>
            <a:off x="5699078" y="7264388"/>
            <a:ext cx="2965684" cy="625476"/>
          </a:xfrm>
          <a:prstGeom prst="rect">
            <a:avLst/>
          </a:prstGeom>
        </p:spPr>
        <p:txBody>
          <a:bodyPr lIns="0" tIns="0" rIns="0" bIns="0" rtlCol="0" anchor="t">
            <a:spAutoFit/>
          </a:bodyPr>
          <a:lstStyle/>
          <a:p>
            <a:pPr>
              <a:lnSpc>
                <a:spcPts val="4899"/>
              </a:lnSpc>
              <a:spcBef>
                <a:spcPct val="0"/>
              </a:spcBef>
            </a:pPr>
            <a:r>
              <a:rPr lang="en-US" sz="3499">
                <a:solidFill>
                  <a:srgbClr val="8A0903"/>
                </a:solidFill>
                <a:latin typeface="Poppins Bold"/>
              </a:rPr>
              <a:t>04</a:t>
            </a:r>
          </a:p>
        </p:txBody>
      </p:sp>
      <p:sp>
        <p:nvSpPr>
          <p:cNvPr id="22" name="TextBox 22"/>
          <p:cNvSpPr txBox="1"/>
          <p:nvPr/>
        </p:nvSpPr>
        <p:spPr>
          <a:xfrm>
            <a:off x="1523951" y="884335"/>
            <a:ext cx="7942685" cy="866494"/>
          </a:xfrm>
          <a:prstGeom prst="rect">
            <a:avLst/>
          </a:prstGeom>
        </p:spPr>
        <p:txBody>
          <a:bodyPr lIns="0" tIns="0" rIns="0" bIns="0" rtlCol="0" anchor="t">
            <a:spAutoFit/>
          </a:bodyPr>
          <a:lstStyle/>
          <a:p>
            <a:pPr>
              <a:lnSpc>
                <a:spcPts val="6513"/>
              </a:lnSpc>
            </a:pPr>
            <a:r>
              <a:rPr lang="en-US" sz="5338">
                <a:solidFill>
                  <a:srgbClr val="000002"/>
                </a:solidFill>
                <a:latin typeface="Poppins"/>
              </a:rPr>
              <a:t>EDUCATION HIGHLIGHTS</a:t>
            </a:r>
          </a:p>
        </p:txBody>
      </p:sp>
      <p:sp>
        <p:nvSpPr>
          <p:cNvPr id="23" name="TextBox 23"/>
          <p:cNvSpPr txBox="1"/>
          <p:nvPr/>
        </p:nvSpPr>
        <p:spPr>
          <a:xfrm>
            <a:off x="1631179" y="1902387"/>
            <a:ext cx="7835457" cy="1111885"/>
          </a:xfrm>
          <a:prstGeom prst="rect">
            <a:avLst/>
          </a:prstGeom>
        </p:spPr>
        <p:txBody>
          <a:bodyPr wrap="square" lIns="0" tIns="0" rIns="0" bIns="0" rtlCol="0" anchor="t">
            <a:spAutoFit/>
          </a:bodyPr>
          <a:lstStyle/>
          <a:p>
            <a:pPr>
              <a:lnSpc>
                <a:spcPts val="2239"/>
              </a:lnSpc>
              <a:spcBef>
                <a:spcPct val="0"/>
              </a:spcBef>
            </a:pPr>
            <a:r>
              <a:rPr lang="en-US" sz="1599" dirty="0">
                <a:solidFill>
                  <a:srgbClr val="000002"/>
                </a:solidFill>
                <a:latin typeface="Poppins"/>
              </a:rPr>
              <a:t>Foreign students play a vital role locally as they bring varied perspectives to our campuses and our city. They contribute to the advancement of research, knowledge and technology and become important ambassadors and connectors upon their return to their home countries.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865414570"/>
              </p:ext>
            </p:extLst>
          </p:nvPr>
        </p:nvGraphicFramePr>
        <p:xfrm>
          <a:off x="1447800" y="2400300"/>
          <a:ext cx="15239999" cy="7886700"/>
        </p:xfrm>
        <a:graphic>
          <a:graphicData uri="http://schemas.openxmlformats.org/drawingml/2006/table">
            <a:tbl>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gridCol w="2741854">
                  <a:extLst>
                    <a:ext uri="{9D8B030D-6E8A-4147-A177-3AD203B41FA5}">
                      <a16:colId xmlns:a16="http://schemas.microsoft.com/office/drawing/2014/main" val="20003"/>
                    </a:ext>
                  </a:extLst>
                </a:gridCol>
                <a:gridCol w="2338145">
                  <a:extLst>
                    <a:ext uri="{9D8B030D-6E8A-4147-A177-3AD203B41FA5}">
                      <a16:colId xmlns:a16="http://schemas.microsoft.com/office/drawing/2014/main" val="20004"/>
                    </a:ext>
                  </a:extLst>
                </a:gridCol>
                <a:gridCol w="2540000">
                  <a:extLst>
                    <a:ext uri="{9D8B030D-6E8A-4147-A177-3AD203B41FA5}">
                      <a16:colId xmlns:a16="http://schemas.microsoft.com/office/drawing/2014/main" val="20005"/>
                    </a:ext>
                  </a:extLst>
                </a:gridCol>
              </a:tblGrid>
              <a:tr h="900488">
                <a:tc>
                  <a:txBody>
                    <a:bodyPr/>
                    <a:lstStyle/>
                    <a:p>
                      <a:pPr algn="l">
                        <a:defRPr/>
                      </a:pPr>
                      <a:r>
                        <a:rPr lang="en-US" sz="1583">
                          <a:solidFill>
                            <a:srgbClr val="FFFFFF"/>
                          </a:solidFill>
                          <a:latin typeface="Poppins Bold"/>
                        </a:rPr>
                        <a:t>Public Institutions</a:t>
                      </a:r>
                      <a:endParaRPr lang="en-US" sz="110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8A0903"/>
                    </a:solidFill>
                  </a:tcPr>
                </a:tc>
                <a:tc>
                  <a:txBody>
                    <a:bodyPr/>
                    <a:lstStyle/>
                    <a:p>
                      <a:pPr algn="l">
                        <a:defRPr/>
                      </a:pPr>
                      <a:r>
                        <a:rPr lang="en-US" sz="1583" dirty="0">
                          <a:solidFill>
                            <a:srgbClr val="FFFFFF"/>
                          </a:solidFill>
                          <a:latin typeface="Poppins Bold"/>
                        </a:rPr>
                        <a:t>Private Institutions</a:t>
                      </a:r>
                      <a:endParaRPr lang="en-US" sz="1100"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8A0903"/>
                    </a:solidFill>
                  </a:tcPr>
                </a:tc>
                <a:tc>
                  <a:txBody>
                    <a:bodyPr/>
                    <a:lstStyle/>
                    <a:p>
                      <a:pPr algn="l">
                        <a:defRPr/>
                      </a:pPr>
                      <a:r>
                        <a:rPr lang="en-US" sz="1583">
                          <a:solidFill>
                            <a:srgbClr val="FFFFFF"/>
                          </a:solidFill>
                          <a:latin typeface="Poppins Bold"/>
                        </a:rPr>
                        <a:t>Specialized Higher Education</a:t>
                      </a:r>
                      <a:endParaRPr lang="en-US" sz="110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8A0903"/>
                    </a:solidFill>
                  </a:tcPr>
                </a:tc>
                <a:tc>
                  <a:txBody>
                    <a:bodyPr/>
                    <a:lstStyle/>
                    <a:p>
                      <a:pPr algn="l">
                        <a:defRPr/>
                      </a:pPr>
                      <a:r>
                        <a:rPr lang="en-US" sz="1583">
                          <a:solidFill>
                            <a:srgbClr val="FFFFFF"/>
                          </a:solidFill>
                          <a:latin typeface="Poppins Bold"/>
                        </a:rPr>
                        <a:t>Medical/ Research Institutes</a:t>
                      </a:r>
                      <a:endParaRPr lang="en-US" sz="110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8A0903"/>
                    </a:solidFill>
                  </a:tcPr>
                </a:tc>
                <a:tc>
                  <a:txBody>
                    <a:bodyPr/>
                    <a:lstStyle/>
                    <a:p>
                      <a:pPr algn="l">
                        <a:defRPr/>
                      </a:pPr>
                      <a:r>
                        <a:rPr lang="en-US" sz="1583">
                          <a:solidFill>
                            <a:srgbClr val="FFFFFF"/>
                          </a:solidFill>
                          <a:latin typeface="Poppins Bold"/>
                        </a:rPr>
                        <a:t>Intensive English Language Studies</a:t>
                      </a:r>
                      <a:endParaRPr lang="en-US" sz="110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8A0903"/>
                    </a:solidFill>
                  </a:tcPr>
                </a:tc>
                <a:tc>
                  <a:txBody>
                    <a:bodyPr/>
                    <a:lstStyle/>
                    <a:p>
                      <a:pPr algn="l">
                        <a:defRPr/>
                      </a:pPr>
                      <a:r>
                        <a:rPr lang="en-US" sz="1583">
                          <a:solidFill>
                            <a:srgbClr val="FFFFFF"/>
                          </a:solidFill>
                          <a:latin typeface="Poppins Bold"/>
                        </a:rPr>
                        <a:t>Technical &amp; Vocational Institutes</a:t>
                      </a:r>
                      <a:endParaRPr lang="en-US" sz="110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8A0903"/>
                    </a:solidFill>
                  </a:tcPr>
                </a:tc>
                <a:extLst>
                  <a:ext uri="{0D108BD9-81ED-4DB2-BD59-A6C34878D82A}">
                    <a16:rowId xmlns:a16="http://schemas.microsoft.com/office/drawing/2014/main" val="10000"/>
                  </a:ext>
                </a:extLst>
              </a:tr>
              <a:tr h="6986212">
                <a:tc>
                  <a:txBody>
                    <a:bodyPr/>
                    <a:lstStyle/>
                    <a:p>
                      <a:pPr algn="l">
                        <a:defRPr/>
                      </a:pPr>
                      <a:r>
                        <a:rPr lang="en-US" b="1" dirty="0"/>
                        <a:t>Universities:</a:t>
                      </a:r>
                    </a:p>
                    <a:p>
                      <a:endParaRPr lang="en-US" dirty="0"/>
                    </a:p>
                    <a:p>
                      <a:r>
                        <a:rPr lang="en-US" dirty="0"/>
                        <a:t>Texas A&amp;M University - San Antonio</a:t>
                      </a:r>
                    </a:p>
                    <a:p>
                      <a:r>
                        <a:rPr lang="en-US" dirty="0"/>
                        <a:t> </a:t>
                      </a:r>
                    </a:p>
                    <a:p>
                      <a:r>
                        <a:rPr lang="en-US" dirty="0"/>
                        <a:t>Texas State University (San Marcos)</a:t>
                      </a:r>
                    </a:p>
                    <a:p>
                      <a:endParaRPr lang="en-US" dirty="0"/>
                    </a:p>
                    <a:p>
                      <a:r>
                        <a:rPr lang="en-US" u="sng" dirty="0"/>
                        <a:t>University of Texas at San Antonio </a:t>
                      </a:r>
                    </a:p>
                    <a:p>
                      <a:endParaRPr lang="en-US" dirty="0"/>
                    </a:p>
                    <a:p>
                      <a:r>
                        <a:rPr lang="en-US" u="sng" dirty="0"/>
                        <a:t>UT Health San Antonio</a:t>
                      </a:r>
                    </a:p>
                    <a:p>
                      <a:endParaRPr lang="en-US" dirty="0"/>
                    </a:p>
                    <a:p>
                      <a:r>
                        <a:rPr lang="en-US" b="1" dirty="0"/>
                        <a:t>Community Colleges: </a:t>
                      </a:r>
                    </a:p>
                    <a:p>
                      <a:endParaRPr lang="en-US" dirty="0"/>
                    </a:p>
                    <a:p>
                      <a:r>
                        <a:rPr lang="en-US" u="sng" dirty="0"/>
                        <a:t>The Alamo Colleges District </a:t>
                      </a:r>
                      <a:r>
                        <a:rPr lang="en-US" dirty="0"/>
                        <a:t>includes five campuses: </a:t>
                      </a:r>
                    </a:p>
                    <a:p>
                      <a:r>
                        <a:rPr lang="en-US" dirty="0"/>
                        <a:t>*Northeast Lakeview College </a:t>
                      </a:r>
                    </a:p>
                    <a:p>
                      <a:r>
                        <a:rPr lang="en-US" dirty="0"/>
                        <a:t>*Northwest Vista College </a:t>
                      </a:r>
                    </a:p>
                    <a:p>
                      <a:r>
                        <a:rPr lang="en-US" dirty="0"/>
                        <a:t>*Palo Alto College </a:t>
                      </a:r>
                    </a:p>
                    <a:p>
                      <a:r>
                        <a:rPr lang="en-US" dirty="0"/>
                        <a:t>*San Antonio College </a:t>
                      </a:r>
                    </a:p>
                    <a:p>
                      <a:r>
                        <a:rPr lang="en-US" sz="1800" kern="1200" dirty="0">
                          <a:solidFill>
                            <a:schemeClr val="tx1"/>
                          </a:solidFill>
                          <a:latin typeface="+mn-lt"/>
                          <a:ea typeface="+mn-ea"/>
                          <a:cs typeface="+mn-cs"/>
                        </a:rPr>
                        <a:t>*St. Philip’s College</a:t>
                      </a: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4D8E3"/>
                    </a:solidFill>
                  </a:tcPr>
                </a:tc>
                <a:tc>
                  <a:txBody>
                    <a:bodyPr/>
                    <a:lstStyle/>
                    <a:p>
                      <a:pPr algn="l">
                        <a:defRPr/>
                      </a:pPr>
                      <a:r>
                        <a:rPr lang="en-US" dirty="0"/>
                        <a:t>Oblate School of Theology</a:t>
                      </a:r>
                    </a:p>
                    <a:p>
                      <a:r>
                        <a:rPr lang="en-US" dirty="0"/>
                        <a:t> </a:t>
                      </a:r>
                    </a:p>
                    <a:p>
                      <a:r>
                        <a:rPr lang="en-US" dirty="0"/>
                        <a:t>Our Lady of the Lake University</a:t>
                      </a:r>
                    </a:p>
                    <a:p>
                      <a:r>
                        <a:rPr lang="en-US" dirty="0"/>
                        <a:t> </a:t>
                      </a:r>
                    </a:p>
                    <a:p>
                      <a:r>
                        <a:rPr lang="en-US" dirty="0"/>
                        <a:t>St. Mary’s University </a:t>
                      </a:r>
                    </a:p>
                    <a:p>
                      <a:endParaRPr lang="en-US" dirty="0"/>
                    </a:p>
                    <a:p>
                      <a:r>
                        <a:rPr lang="en-US" dirty="0"/>
                        <a:t>Texas Lutheran University (Seguin) </a:t>
                      </a:r>
                    </a:p>
                    <a:p>
                      <a:endParaRPr lang="en-US" dirty="0"/>
                    </a:p>
                    <a:p>
                      <a:r>
                        <a:rPr lang="en-US" dirty="0"/>
                        <a:t>Trinity University</a:t>
                      </a:r>
                    </a:p>
                    <a:p>
                      <a:endParaRPr lang="en-US" dirty="0"/>
                    </a:p>
                    <a:p>
                      <a:r>
                        <a:rPr lang="en-US" dirty="0"/>
                        <a:t> University of the Incarnate Word</a:t>
                      </a:r>
                    </a:p>
                    <a:p>
                      <a:r>
                        <a:rPr lang="en-US" dirty="0"/>
                        <a:t> </a:t>
                      </a:r>
                    </a:p>
                    <a:p>
                      <a:r>
                        <a:rPr lang="en-US" sz="1500" dirty="0">
                          <a:solidFill>
                            <a:srgbClr val="000000"/>
                          </a:solidFill>
                          <a:latin typeface="Poppins"/>
                        </a:rPr>
                        <a:t>Wayland Baptist University - San Antonio</a:t>
                      </a: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4D8E3"/>
                    </a:solidFill>
                  </a:tcPr>
                </a:tc>
                <a:tc>
                  <a:txBody>
                    <a:bodyPr/>
                    <a:lstStyle/>
                    <a:p>
                      <a:pPr algn="l">
                        <a:defRPr/>
                      </a:pPr>
                      <a:r>
                        <a:rPr lang="en-US" dirty="0"/>
                        <a:t>Culinary Institute of America (CIA in San Antonio)</a:t>
                      </a:r>
                    </a:p>
                    <a:p>
                      <a:endParaRPr lang="en-US" dirty="0"/>
                    </a:p>
                    <a:p>
                      <a:r>
                        <a:rPr lang="en-US" dirty="0"/>
                        <a:t>St. Mary’s University School of Law </a:t>
                      </a:r>
                    </a:p>
                    <a:p>
                      <a:r>
                        <a:rPr lang="en-US" dirty="0"/>
                        <a:t> </a:t>
                      </a:r>
                    </a:p>
                    <a:p>
                      <a:r>
                        <a:rPr lang="en-US" sz="1500" u="none" dirty="0">
                          <a:solidFill>
                            <a:srgbClr val="000000"/>
                          </a:solidFill>
                          <a:latin typeface="Poppins"/>
                        </a:rPr>
                        <a:t>Universidad Nacional Autónoma de México - San Antonio</a:t>
                      </a: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4D8E3"/>
                    </a:solidFill>
                  </a:tcPr>
                </a:tc>
                <a:tc>
                  <a:txBody>
                    <a:bodyPr/>
                    <a:lstStyle/>
                    <a:p>
                      <a:pPr algn="l">
                        <a:defRPr/>
                      </a:pPr>
                      <a:r>
                        <a:rPr lang="en-US" u="sng" dirty="0"/>
                        <a:t>UT Health San Antonio </a:t>
                      </a:r>
                    </a:p>
                    <a:p>
                      <a:endParaRPr lang="en-US" dirty="0"/>
                    </a:p>
                    <a:p>
                      <a:r>
                        <a:rPr lang="en-US" dirty="0"/>
                        <a:t>UTHealth Houston School of Public Health in San Antonio</a:t>
                      </a:r>
                    </a:p>
                    <a:p>
                      <a:endParaRPr lang="en-US" dirty="0"/>
                    </a:p>
                    <a:p>
                      <a:r>
                        <a:rPr lang="en-US" dirty="0"/>
                        <a:t>University of the Incarnate Word</a:t>
                      </a:r>
                    </a:p>
                    <a:p>
                      <a:endParaRPr lang="en-US" dirty="0"/>
                    </a:p>
                    <a:p>
                      <a:r>
                        <a:rPr lang="en-US" dirty="0"/>
                        <a:t>START Center for Cancer Care</a:t>
                      </a:r>
                    </a:p>
                    <a:p>
                      <a:endParaRPr lang="en-US" dirty="0"/>
                    </a:p>
                    <a:p>
                      <a:r>
                        <a:rPr lang="en-US" dirty="0"/>
                        <a:t>Southwest Research Institute </a:t>
                      </a:r>
                    </a:p>
                    <a:p>
                      <a:endParaRPr lang="en-US" dirty="0"/>
                    </a:p>
                    <a:p>
                      <a:r>
                        <a:rPr lang="en-US" sz="1500" u="none" dirty="0">
                          <a:solidFill>
                            <a:srgbClr val="000000"/>
                          </a:solidFill>
                          <a:latin typeface="Poppins"/>
                        </a:rPr>
                        <a:t>Texas Biomedical Research Institute</a:t>
                      </a: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4D8E3"/>
                    </a:solidFill>
                  </a:tcPr>
                </a:tc>
                <a:tc>
                  <a:txBody>
                    <a:bodyPr/>
                    <a:lstStyle/>
                    <a:p>
                      <a:pPr algn="l">
                        <a:defRPr/>
                      </a:pPr>
                      <a:r>
                        <a:rPr lang="en-US" u="sng" dirty="0"/>
                        <a:t>Alamo Colleges District - San Antonio College</a:t>
                      </a:r>
                    </a:p>
                    <a:p>
                      <a:r>
                        <a:rPr lang="en-US" dirty="0"/>
                        <a:t> </a:t>
                      </a:r>
                    </a:p>
                    <a:p>
                      <a:r>
                        <a:rPr lang="en-US" dirty="0"/>
                        <a:t>Our Lady of the Lake University</a:t>
                      </a:r>
                    </a:p>
                    <a:p>
                      <a:r>
                        <a:rPr lang="en-US" dirty="0"/>
                        <a:t> </a:t>
                      </a:r>
                    </a:p>
                    <a:p>
                      <a:r>
                        <a:rPr lang="en-US" dirty="0"/>
                        <a:t>St. Mary’s University</a:t>
                      </a:r>
                    </a:p>
                    <a:p>
                      <a:r>
                        <a:rPr lang="en-US" dirty="0"/>
                        <a:t> </a:t>
                      </a:r>
                    </a:p>
                    <a:p>
                      <a:r>
                        <a:rPr lang="en-US" dirty="0"/>
                        <a:t>Universidad Nacional Autónoma de México - San Antonio</a:t>
                      </a:r>
                    </a:p>
                    <a:p>
                      <a:r>
                        <a:rPr lang="en-US" dirty="0"/>
                        <a:t> </a:t>
                      </a:r>
                    </a:p>
                    <a:p>
                      <a:r>
                        <a:rPr lang="en-US" u="sng" dirty="0"/>
                        <a:t>University of Texas at San Antonio</a:t>
                      </a:r>
                    </a:p>
                    <a:p>
                      <a:r>
                        <a:rPr lang="en-US" dirty="0"/>
                        <a:t> </a:t>
                      </a: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4D8E3"/>
                    </a:solidFill>
                  </a:tcPr>
                </a:tc>
                <a:tc>
                  <a:txBody>
                    <a:bodyPr/>
                    <a:lstStyle/>
                    <a:p>
                      <a:pPr algn="l">
                        <a:defRPr/>
                      </a:pPr>
                      <a:r>
                        <a:rPr lang="en-US" dirty="0"/>
                        <a:t>Hallmark University</a:t>
                      </a:r>
                    </a:p>
                    <a:p>
                      <a:endParaRPr lang="en-US" dirty="0"/>
                    </a:p>
                    <a:p>
                      <a:r>
                        <a:rPr lang="en-US" dirty="0" err="1"/>
                        <a:t>Codeup</a:t>
                      </a:r>
                      <a:r>
                        <a:rPr lang="en-US" dirty="0"/>
                        <a:t> San Antonio </a:t>
                      </a:r>
                    </a:p>
                    <a:p>
                      <a:endParaRPr lang="en-US" dirty="0"/>
                    </a:p>
                    <a:p>
                      <a:r>
                        <a:rPr lang="en-US" dirty="0"/>
                        <a:t>Tech Talent South </a:t>
                      </a:r>
                    </a:p>
                    <a:p>
                      <a:endParaRPr lang="en-US" dirty="0"/>
                    </a:p>
                    <a:p>
                      <a:r>
                        <a:rPr lang="en-US" dirty="0"/>
                        <a:t>Geekdom </a:t>
                      </a:r>
                    </a:p>
                    <a:p>
                      <a:r>
                        <a:rPr lang="en-US" sz="1299" dirty="0">
                          <a:solidFill>
                            <a:srgbClr val="000000"/>
                          </a:solidFill>
                          <a:latin typeface="Poppins"/>
                        </a:rPr>
                        <a:t>A collaborative co-working space and a hub providing mentorship opportunities</a:t>
                      </a: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4D8E3"/>
                    </a:solidFill>
                  </a:tcPr>
                </a:tc>
                <a:extLst>
                  <a:ext uri="{0D108BD9-81ED-4DB2-BD59-A6C34878D82A}">
                    <a16:rowId xmlns:a16="http://schemas.microsoft.com/office/drawing/2014/main" val="10001"/>
                  </a:ext>
                </a:extLst>
              </a:tr>
            </a:tbl>
          </a:graphicData>
        </a:graphic>
      </p:graphicFrame>
      <p:pic>
        <p:nvPicPr>
          <p:cNvPr id="3" name="Picture 3"/>
          <p:cNvPicPr>
            <a:picLocks noChangeAspect="1"/>
          </p:cNvPicPr>
          <p:nvPr/>
        </p:nvPicPr>
        <p:blipFill rotWithShape="1">
          <a:blip r:embed="rId2">
            <a:alphaModFix amt="1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630"/>
          <a:stretch/>
        </p:blipFill>
        <p:spPr>
          <a:xfrm>
            <a:off x="1674075" y="8295083"/>
            <a:ext cx="14939849" cy="1926434"/>
          </a:xfrm>
          <a:prstGeom prst="rect">
            <a:avLst/>
          </a:prstGeom>
        </p:spPr>
      </p:pic>
      <p:sp>
        <p:nvSpPr>
          <p:cNvPr id="4" name="TextBox 4"/>
          <p:cNvSpPr txBox="1"/>
          <p:nvPr/>
        </p:nvSpPr>
        <p:spPr>
          <a:xfrm>
            <a:off x="990600" y="1028700"/>
            <a:ext cx="15861093" cy="900430"/>
          </a:xfrm>
          <a:prstGeom prst="rect">
            <a:avLst/>
          </a:prstGeom>
        </p:spPr>
        <p:txBody>
          <a:bodyPr lIns="0" tIns="0" rIns="0" bIns="0" rtlCol="0" anchor="t">
            <a:spAutoFit/>
          </a:bodyPr>
          <a:lstStyle/>
          <a:p>
            <a:pPr algn="ctr">
              <a:lnSpc>
                <a:spcPts val="6709"/>
              </a:lnSpc>
            </a:pPr>
            <a:r>
              <a:rPr lang="en-US" sz="5499" dirty="0">
                <a:solidFill>
                  <a:srgbClr val="000002"/>
                </a:solidFill>
                <a:latin typeface="Poppins"/>
              </a:rPr>
              <a:t>HIGHER EDUCATION INSTITUTIONAL PILLARS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023714" y="1289685"/>
            <a:ext cx="6235586" cy="8261492"/>
          </a:xfrm>
          <a:prstGeom prst="rect">
            <a:avLst/>
          </a:prstGeom>
        </p:spPr>
        <p:txBody>
          <a:bodyPr lIns="0" tIns="0" rIns="0" bIns="0" rtlCol="0" anchor="t">
            <a:spAutoFit/>
          </a:bodyPr>
          <a:lstStyle/>
          <a:p>
            <a:pPr>
              <a:lnSpc>
                <a:spcPts val="3359"/>
              </a:lnSpc>
            </a:pPr>
            <a:r>
              <a:rPr lang="en-US" sz="2400" spc="-148" dirty="0">
                <a:solidFill>
                  <a:srgbClr val="000000"/>
                </a:solidFill>
                <a:latin typeface="Poppins"/>
              </a:rPr>
              <a:t>The University of Texas at San Antonio is a Research One (R1) University, which places UTSA among the top 100 universities in the United States. </a:t>
            </a:r>
          </a:p>
          <a:p>
            <a:pPr>
              <a:lnSpc>
                <a:spcPts val="3359"/>
              </a:lnSpc>
            </a:pPr>
            <a:endParaRPr lang="en-US" sz="2400" spc="-148" dirty="0">
              <a:solidFill>
                <a:srgbClr val="000000"/>
              </a:solidFill>
              <a:latin typeface="Poppins"/>
            </a:endParaRPr>
          </a:p>
          <a:p>
            <a:pPr>
              <a:lnSpc>
                <a:spcPts val="3359"/>
              </a:lnSpc>
            </a:pPr>
            <a:r>
              <a:rPr lang="en-US" sz="2400" spc="-148" dirty="0">
                <a:solidFill>
                  <a:srgbClr val="000000"/>
                </a:solidFill>
                <a:latin typeface="Poppins"/>
              </a:rPr>
              <a:t>A leader in data science, cybersecurity, engineering, biological sciences, and business, UTSA has 34,000+ students and a growing catalog of 200+ unique programs. </a:t>
            </a:r>
          </a:p>
          <a:p>
            <a:pPr>
              <a:lnSpc>
                <a:spcPts val="3359"/>
              </a:lnSpc>
            </a:pPr>
            <a:endParaRPr lang="en-US" sz="2400" spc="-148" dirty="0">
              <a:solidFill>
                <a:srgbClr val="000000"/>
              </a:solidFill>
              <a:latin typeface="Poppins"/>
            </a:endParaRPr>
          </a:p>
          <a:p>
            <a:pPr>
              <a:lnSpc>
                <a:spcPts val="3359"/>
              </a:lnSpc>
            </a:pPr>
            <a:r>
              <a:rPr lang="en-US" sz="2400" spc="-148" dirty="0">
                <a:solidFill>
                  <a:srgbClr val="000000"/>
                </a:solidFill>
                <a:latin typeface="Poppins"/>
              </a:rPr>
              <a:t>Through experiential learning UTSA is creating bold futures for students seeking jobs in competitive industries for today and tomorrow.</a:t>
            </a:r>
          </a:p>
          <a:p>
            <a:pPr>
              <a:lnSpc>
                <a:spcPts val="3359"/>
              </a:lnSpc>
            </a:pPr>
            <a:endParaRPr lang="en-US" sz="2400" spc="-148" dirty="0">
              <a:solidFill>
                <a:srgbClr val="000000"/>
              </a:solidFill>
              <a:latin typeface="Poppins"/>
            </a:endParaRPr>
          </a:p>
          <a:p>
            <a:pPr>
              <a:lnSpc>
                <a:spcPts val="3359"/>
              </a:lnSpc>
            </a:pPr>
            <a:r>
              <a:rPr lang="en-US" sz="2400" spc="-148" dirty="0">
                <a:solidFill>
                  <a:srgbClr val="000000"/>
                </a:solidFill>
                <a:latin typeface="Poppins"/>
              </a:rPr>
              <a:t>Texas has one of the strongest state economies in the nation and the world, ranking as the 9th largest GDP worldwide.</a:t>
            </a:r>
          </a:p>
          <a:p>
            <a:pPr>
              <a:lnSpc>
                <a:spcPts val="3359"/>
              </a:lnSpc>
              <a:spcBef>
                <a:spcPct val="0"/>
              </a:spcBef>
            </a:pPr>
            <a:endParaRPr lang="en-US" sz="2400" spc="-148" dirty="0">
              <a:solidFill>
                <a:srgbClr val="000000"/>
              </a:solidFill>
              <a:latin typeface="Poppins"/>
            </a:endParaRPr>
          </a:p>
        </p:txBody>
      </p:sp>
      <p:pic>
        <p:nvPicPr>
          <p:cNvPr id="6" name="Picture 5">
            <a:extLst>
              <a:ext uri="{FF2B5EF4-FFF2-40B4-BE49-F238E27FC236}">
                <a16:creationId xmlns:a16="http://schemas.microsoft.com/office/drawing/2014/main" id="{F6D8A5DA-E184-4F68-8506-27DE3541DB75}"/>
              </a:ext>
            </a:extLst>
          </p:cNvPr>
          <p:cNvPicPr>
            <a:picLocks noChangeAspect="1"/>
          </p:cNvPicPr>
          <p:nvPr/>
        </p:nvPicPr>
        <p:blipFill rotWithShape="1">
          <a:blip r:embed="rId2">
            <a:extLst>
              <a:ext uri="{28A0092B-C50C-407E-A947-70E740481C1C}">
                <a14:useLocalDpi xmlns:a14="http://schemas.microsoft.com/office/drawing/2010/main" val="0"/>
              </a:ext>
            </a:extLst>
          </a:blip>
          <a:srcRect l="1253" r="13565"/>
          <a:stretch/>
        </p:blipFill>
        <p:spPr>
          <a:xfrm>
            <a:off x="228600" y="277091"/>
            <a:ext cx="10363200" cy="97328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25751" y="3680234"/>
            <a:ext cx="15036498" cy="6064721"/>
          </a:xfrm>
          <a:prstGeom prst="rect">
            <a:avLst/>
          </a:prstGeom>
        </p:spPr>
      </p:pic>
      <p:sp>
        <p:nvSpPr>
          <p:cNvPr id="3" name="TextBox 3"/>
          <p:cNvSpPr txBox="1"/>
          <p:nvPr/>
        </p:nvSpPr>
        <p:spPr>
          <a:xfrm>
            <a:off x="1028700" y="505347"/>
            <a:ext cx="15861093" cy="900430"/>
          </a:xfrm>
          <a:prstGeom prst="rect">
            <a:avLst/>
          </a:prstGeom>
        </p:spPr>
        <p:txBody>
          <a:bodyPr lIns="0" tIns="0" rIns="0" bIns="0" rtlCol="0" anchor="t">
            <a:spAutoFit/>
          </a:bodyPr>
          <a:lstStyle/>
          <a:p>
            <a:pPr algn="ctr">
              <a:lnSpc>
                <a:spcPts val="6709"/>
              </a:lnSpc>
            </a:pPr>
            <a:r>
              <a:rPr lang="en-US" sz="5499">
                <a:solidFill>
                  <a:srgbClr val="000002"/>
                </a:solidFill>
                <a:latin typeface="Poppins"/>
              </a:rPr>
              <a:t>RESEARCH PILLARS</a:t>
            </a:r>
          </a:p>
        </p:txBody>
      </p:sp>
      <p:pic>
        <p:nvPicPr>
          <p:cNvPr id="5" name="Picture 5"/>
          <p:cNvPicPr>
            <a:picLocks noChangeAspect="1"/>
          </p:cNvPicPr>
          <p:nvPr/>
        </p:nvPicPr>
        <p:blipFill>
          <a:blip r:embed="rId3">
            <a:alphaModFix amt="21999"/>
          </a:blip>
          <a:srcRect l="1579" t="10318" r="1457" b="23075"/>
          <a:stretch>
            <a:fillRect/>
          </a:stretch>
        </p:blipFill>
        <p:spPr>
          <a:xfrm>
            <a:off x="277730" y="271105"/>
            <a:ext cx="17732539" cy="9744789"/>
          </a:xfrm>
          <a:prstGeom prst="rect">
            <a:avLst/>
          </a:prstGeom>
        </p:spPr>
      </p:pic>
      <p:sp>
        <p:nvSpPr>
          <p:cNvPr id="4" name="TextBox 4"/>
          <p:cNvSpPr txBox="1"/>
          <p:nvPr/>
        </p:nvSpPr>
        <p:spPr>
          <a:xfrm>
            <a:off x="1028700" y="1810107"/>
            <a:ext cx="15861093" cy="1422452"/>
          </a:xfrm>
          <a:prstGeom prst="rect">
            <a:avLst/>
          </a:prstGeom>
        </p:spPr>
        <p:txBody>
          <a:bodyPr lIns="0" tIns="0" rIns="0" bIns="0" rtlCol="0" anchor="t">
            <a:spAutoFit/>
          </a:bodyPr>
          <a:lstStyle/>
          <a:p>
            <a:pPr marL="0" lvl="0" indent="0" algn="l">
              <a:lnSpc>
                <a:spcPts val="2239"/>
              </a:lnSpc>
              <a:spcBef>
                <a:spcPct val="0"/>
              </a:spcBef>
            </a:pPr>
            <a:r>
              <a:rPr lang="en-US" sz="1599" u="none" dirty="0">
                <a:solidFill>
                  <a:srgbClr val="000002"/>
                </a:solidFill>
                <a:latin typeface="Poppins"/>
              </a:rPr>
              <a:t>UTSA’s research community is strengthened by faculty with recognized expertise in many diverse fields including engineering, bioscience, environmental science, education, sociology, information technology, business, and others, and by first-class laboratories and research facilities.</a:t>
            </a:r>
          </a:p>
          <a:p>
            <a:pPr marL="0" lvl="0" indent="0" algn="l">
              <a:lnSpc>
                <a:spcPts val="2239"/>
              </a:lnSpc>
              <a:spcBef>
                <a:spcPct val="0"/>
              </a:spcBef>
            </a:pPr>
            <a:endParaRPr lang="en-US" sz="1599" u="none" dirty="0">
              <a:solidFill>
                <a:srgbClr val="000002"/>
              </a:solidFill>
              <a:latin typeface="Poppins"/>
            </a:endParaRPr>
          </a:p>
          <a:p>
            <a:pPr marL="0" lvl="0" indent="0" algn="l">
              <a:lnSpc>
                <a:spcPts val="2239"/>
              </a:lnSpc>
              <a:spcBef>
                <a:spcPct val="0"/>
              </a:spcBef>
            </a:pPr>
            <a:r>
              <a:rPr lang="en-US" sz="1599" u="none" dirty="0">
                <a:solidFill>
                  <a:srgbClr val="000002"/>
                </a:solidFill>
                <a:latin typeface="Poppins"/>
              </a:rPr>
              <a:t>With research partnerships that include other universities, corporations, government, and the military, UTSA plays a major role in the advancement of biomedicine, manufacturing, cybersecurity, education, and other areas that impact lives.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564</Words>
  <Application>Microsoft Office PowerPoint</Application>
  <PresentationFormat>Custom</PresentationFormat>
  <Paragraphs>93</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Poppins Bold</vt:lpstr>
      <vt:lpstr>Poppins</vt:lpstr>
      <vt:lpstr>Calibri</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Antonio Higher Education Landscape</dc:title>
  <dc:creator>Carelli DeLaGarza Torres</dc:creator>
  <cp:lastModifiedBy>Carelli DeLaGarza Torres</cp:lastModifiedBy>
  <cp:revision>8</cp:revision>
  <dcterms:created xsi:type="dcterms:W3CDTF">2006-08-16T00:00:00Z</dcterms:created>
  <dcterms:modified xsi:type="dcterms:W3CDTF">2022-11-30T21:27:34Z</dcterms:modified>
  <dc:identifier>DAFTW0EWOPs</dc:identifier>
</cp:coreProperties>
</file>